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5" d="100"/>
          <a:sy n="85" d="100"/>
        </p:scale>
        <p:origin x="77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3/22/2025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9873" y="473149"/>
            <a:ext cx="8915399" cy="2262781"/>
          </a:xfrm>
        </p:spPr>
        <p:txBody>
          <a:bodyPr/>
          <a:lstStyle/>
          <a:p>
            <a:pPr algn="ctr"/>
            <a:r>
              <a:rPr lang="en-US" dirty="0">
                <a:latin typeface="Times New Roman" panose="02020603050405020304" pitchFamily="18" charset="0"/>
                <a:cs typeface="Times New Roman" panose="02020603050405020304" pitchFamily="18" charset="0"/>
              </a:rPr>
              <a:t>Anthropogenic Activities and River Basin Hydrology </a:t>
            </a:r>
            <a:endParaRPr lang="en-IN"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759873" y="4479668"/>
            <a:ext cx="8915399" cy="1126283"/>
          </a:xfrm>
        </p:spPr>
        <p:txBody>
          <a:bodyPr/>
          <a:lstStyle/>
          <a:p>
            <a:pPr algn="ctr"/>
            <a:r>
              <a:rPr lang="en-US" b="1" dirty="0">
                <a:latin typeface="Times New Roman" panose="02020603050405020304" pitchFamily="18" charset="0"/>
                <a:cs typeface="Times New Roman" panose="02020603050405020304" pitchFamily="18" charset="0"/>
              </a:rPr>
              <a:t>Dr. </a:t>
            </a:r>
            <a:r>
              <a:rPr lang="en-US" b="1" dirty="0" err="1">
                <a:latin typeface="Times New Roman" panose="02020603050405020304" pitchFamily="18" charset="0"/>
                <a:cs typeface="Times New Roman" panose="02020603050405020304" pitchFamily="18" charset="0"/>
              </a:rPr>
              <a:t>Pranjit</a:t>
            </a:r>
            <a:r>
              <a:rPr lang="en-US" b="1" dirty="0">
                <a:latin typeface="Times New Roman" panose="02020603050405020304" pitchFamily="18" charset="0"/>
                <a:cs typeface="Times New Roman" panose="02020603050405020304" pitchFamily="18" charset="0"/>
              </a:rPr>
              <a:t> Kumar </a:t>
            </a:r>
            <a:r>
              <a:rPr lang="en-US" b="1" dirty="0" err="1">
                <a:latin typeface="Times New Roman" panose="02020603050405020304" pitchFamily="18" charset="0"/>
                <a:cs typeface="Times New Roman" panose="02020603050405020304" pitchFamily="18" charset="0"/>
              </a:rPr>
              <a:t>Sarma</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9573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66904"/>
            <a:ext cx="8911687" cy="1280890"/>
          </a:xfrm>
        </p:spPr>
        <p:txBody>
          <a:bodyPr/>
          <a:lstStyle/>
          <a:p>
            <a:r>
              <a:rPr lang="en-IN" b="1" dirty="0">
                <a:latin typeface="Times New Roman" panose="02020603050405020304" pitchFamily="18" charset="0"/>
                <a:cs typeface="Times New Roman" panose="02020603050405020304" pitchFamily="18" charset="0"/>
              </a:rPr>
              <a:t>Anthropogenic Activities:</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61237" y="1148315"/>
            <a:ext cx="11121656" cy="5411972"/>
          </a:xfrm>
        </p:spPr>
        <p:txBody>
          <a:bodyPr>
            <a:noAutofit/>
          </a:bodyPr>
          <a:lstStyle/>
          <a:p>
            <a:r>
              <a:rPr lang="en-US" sz="2000" dirty="0">
                <a:latin typeface="Times New Roman" panose="02020603050405020304" pitchFamily="18" charset="0"/>
                <a:cs typeface="Times New Roman" panose="02020603050405020304" pitchFamily="18" charset="0"/>
              </a:rPr>
              <a:t>These are human-caused activities that can significantly alter the natural processes within a river basin. Examples include:</a:t>
            </a:r>
          </a:p>
          <a:p>
            <a:r>
              <a:rPr lang="en-US" sz="2000" b="1" dirty="0">
                <a:latin typeface="Times New Roman" panose="02020603050405020304" pitchFamily="18" charset="0"/>
                <a:cs typeface="Times New Roman" panose="02020603050405020304" pitchFamily="18" charset="0"/>
              </a:rPr>
              <a:t>Deforestation:</a:t>
            </a:r>
            <a:r>
              <a:rPr lang="en-US" sz="2000" dirty="0">
                <a:latin typeface="Times New Roman" panose="02020603050405020304" pitchFamily="18" charset="0"/>
                <a:cs typeface="Times New Roman" panose="02020603050405020304" pitchFamily="18" charset="0"/>
              </a:rPr>
              <a:t> Removing trees reduces interception and increases surface runoff, leading to higher peak flows and increased erosion.</a:t>
            </a:r>
          </a:p>
          <a:p>
            <a:r>
              <a:rPr lang="en-US" sz="2000" b="1" dirty="0">
                <a:latin typeface="Times New Roman" panose="02020603050405020304" pitchFamily="18" charset="0"/>
                <a:cs typeface="Times New Roman" panose="02020603050405020304" pitchFamily="18" charset="0"/>
              </a:rPr>
              <a:t>Agriculture:</a:t>
            </a:r>
            <a:r>
              <a:rPr lang="en-US" sz="2000" dirty="0">
                <a:latin typeface="Times New Roman" panose="02020603050405020304" pitchFamily="18" charset="0"/>
                <a:cs typeface="Times New Roman" panose="02020603050405020304" pitchFamily="18" charset="0"/>
              </a:rPr>
              <a:t> Fertilizer and pesticide runoff can pollute rivers, impacting water quality and aquatic life. Irrigation can reduce river flow. Soil erosion from farmland contributes to sedimentation.</a:t>
            </a:r>
          </a:p>
          <a:p>
            <a:r>
              <a:rPr lang="en-US" sz="2000" b="1" dirty="0">
                <a:latin typeface="Times New Roman" panose="02020603050405020304" pitchFamily="18" charset="0"/>
                <a:cs typeface="Times New Roman" panose="02020603050405020304" pitchFamily="18" charset="0"/>
              </a:rPr>
              <a:t>Urbanization:</a:t>
            </a:r>
            <a:r>
              <a:rPr lang="en-US" sz="2000" dirty="0">
                <a:latin typeface="Times New Roman" panose="02020603050405020304" pitchFamily="18" charset="0"/>
                <a:cs typeface="Times New Roman" panose="02020603050405020304" pitchFamily="18" charset="0"/>
              </a:rPr>
              <a:t> Impervious surfaces (roads, buildings) increase runoff, leading to flash floods. Wastewater discharge can pollute rivers. Alteration of natural drainage patterns.</a:t>
            </a:r>
          </a:p>
          <a:p>
            <a:r>
              <a:rPr lang="en-US" sz="2000" b="1" dirty="0">
                <a:latin typeface="Times New Roman" panose="02020603050405020304" pitchFamily="18" charset="0"/>
                <a:cs typeface="Times New Roman" panose="02020603050405020304" pitchFamily="18" charset="0"/>
              </a:rPr>
              <a:t>Industrial Activities:</a:t>
            </a:r>
            <a:r>
              <a:rPr lang="en-US" sz="2000" dirty="0">
                <a:latin typeface="Times New Roman" panose="02020603050405020304" pitchFamily="18" charset="0"/>
                <a:cs typeface="Times New Roman" panose="02020603050405020304" pitchFamily="18" charset="0"/>
              </a:rPr>
              <a:t> Discharge of pollutants (heavy metals, chemicals) can severely degrade water quality.</a:t>
            </a:r>
          </a:p>
          <a:p>
            <a:r>
              <a:rPr lang="en-US" sz="2000" b="1" dirty="0">
                <a:latin typeface="Times New Roman" panose="02020603050405020304" pitchFamily="18" charset="0"/>
                <a:cs typeface="Times New Roman" panose="02020603050405020304" pitchFamily="18" charset="0"/>
              </a:rPr>
              <a:t>Dam Construction:</a:t>
            </a:r>
            <a:r>
              <a:rPr lang="en-US" sz="2000" dirty="0">
                <a:latin typeface="Times New Roman" panose="02020603050405020304" pitchFamily="18" charset="0"/>
                <a:cs typeface="Times New Roman" panose="02020603050405020304" pitchFamily="18" charset="0"/>
              </a:rPr>
              <a:t> Alters flow regimes, sediment transport, and fish migration patterns.</a:t>
            </a:r>
          </a:p>
          <a:p>
            <a:r>
              <a:rPr lang="en-US" sz="2000" b="1" dirty="0">
                <a:latin typeface="Times New Roman" panose="02020603050405020304" pitchFamily="18" charset="0"/>
                <a:cs typeface="Times New Roman" panose="02020603050405020304" pitchFamily="18" charset="0"/>
              </a:rPr>
              <a:t>Mining:</a:t>
            </a:r>
            <a:r>
              <a:rPr lang="en-US" sz="2000" dirty="0">
                <a:latin typeface="Times New Roman" panose="02020603050405020304" pitchFamily="18" charset="0"/>
                <a:cs typeface="Times New Roman" panose="02020603050405020304" pitchFamily="18" charset="0"/>
              </a:rPr>
              <a:t> Can lead to acid mine drainage and heavy metal contamination.</a:t>
            </a:r>
          </a:p>
          <a:p>
            <a:r>
              <a:rPr lang="en-US" sz="2000" b="1" dirty="0">
                <a:latin typeface="Times New Roman" panose="02020603050405020304" pitchFamily="18" charset="0"/>
                <a:cs typeface="Times New Roman" panose="02020603050405020304" pitchFamily="18" charset="0"/>
              </a:rPr>
              <a:t>Climate Change:</a:t>
            </a:r>
            <a:r>
              <a:rPr lang="en-US" sz="2000" dirty="0">
                <a:latin typeface="Times New Roman" panose="02020603050405020304" pitchFamily="18" charset="0"/>
                <a:cs typeface="Times New Roman" panose="02020603050405020304" pitchFamily="18" charset="0"/>
              </a:rPr>
              <a:t> Burning fossil fuels is an anthropogenic activity that changes global and regional climate. This can alter precipitation patterns, increase the frequency of extreme weather events (droughts, floods), and affect snowmelt, all of which impact river basins.</a:t>
            </a:r>
          </a:p>
          <a:p>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8358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9615" y="496520"/>
            <a:ext cx="8911687" cy="1280890"/>
          </a:xfrm>
        </p:spPr>
        <p:txBody>
          <a:bodyPr/>
          <a:lstStyle/>
          <a:p>
            <a:r>
              <a:rPr lang="en-US" b="1" dirty="0"/>
              <a:t>River Basin Hydrology:</a:t>
            </a:r>
            <a:br>
              <a:rPr lang="en-US" dirty="0"/>
            </a:br>
            <a:endParaRPr lang="en-IN" dirty="0"/>
          </a:p>
        </p:txBody>
      </p:sp>
      <p:sp>
        <p:nvSpPr>
          <p:cNvPr id="3" name="Content Placeholder 2"/>
          <p:cNvSpPr>
            <a:spLocks noGrp="1"/>
          </p:cNvSpPr>
          <p:nvPr>
            <p:ph idx="1"/>
          </p:nvPr>
        </p:nvSpPr>
        <p:spPr>
          <a:xfrm>
            <a:off x="925033" y="1648045"/>
            <a:ext cx="11111023" cy="5411972"/>
          </a:xfrm>
        </p:spPr>
        <p:txBody>
          <a:bodyPr>
            <a:noAutofit/>
          </a:bodyPr>
          <a:lstStyle/>
          <a:p>
            <a:pPr algn="just"/>
            <a:r>
              <a:rPr lang="en-US" sz="2100" dirty="0">
                <a:latin typeface="Times New Roman" panose="02020603050405020304" pitchFamily="18" charset="0"/>
                <a:cs typeface="Times New Roman" panose="02020603050405020304" pitchFamily="18" charset="0"/>
              </a:rPr>
              <a:t>This refers to the study of the movement, distribution, and quality of water within a river basin. A river basin (or watershed) is the area of land drained by a river and its tributaries. Key hydrological processes include:</a:t>
            </a:r>
          </a:p>
          <a:p>
            <a:pPr algn="just"/>
            <a:r>
              <a:rPr lang="en-US" sz="2100" b="1" dirty="0">
                <a:latin typeface="Times New Roman" panose="02020603050405020304" pitchFamily="18" charset="0"/>
                <a:cs typeface="Times New Roman" panose="02020603050405020304" pitchFamily="18" charset="0"/>
              </a:rPr>
              <a:t>Precipitation:</a:t>
            </a:r>
            <a:r>
              <a:rPr lang="en-US" sz="2100" dirty="0">
                <a:latin typeface="Times New Roman" panose="02020603050405020304" pitchFamily="18" charset="0"/>
                <a:cs typeface="Times New Roman" panose="02020603050405020304" pitchFamily="18" charset="0"/>
              </a:rPr>
              <a:t> Rainfall, snowfall, etc., is the primary input of water to the basin.</a:t>
            </a:r>
          </a:p>
          <a:p>
            <a:pPr algn="just"/>
            <a:r>
              <a:rPr lang="en-US" sz="2100" b="1" dirty="0">
                <a:latin typeface="Times New Roman" panose="02020603050405020304" pitchFamily="18" charset="0"/>
                <a:cs typeface="Times New Roman" panose="02020603050405020304" pitchFamily="18" charset="0"/>
              </a:rPr>
              <a:t>Infiltration:</a:t>
            </a:r>
            <a:r>
              <a:rPr lang="en-US" sz="2100" dirty="0">
                <a:latin typeface="Times New Roman" panose="02020603050405020304" pitchFamily="18" charset="0"/>
                <a:cs typeface="Times New Roman" panose="02020603050405020304" pitchFamily="18" charset="0"/>
              </a:rPr>
              <a:t> The process of water soaking into the ground.</a:t>
            </a:r>
          </a:p>
          <a:p>
            <a:pPr algn="just"/>
            <a:r>
              <a:rPr lang="en-US" sz="2100" b="1" dirty="0">
                <a:latin typeface="Times New Roman" panose="02020603050405020304" pitchFamily="18" charset="0"/>
                <a:cs typeface="Times New Roman" panose="02020603050405020304" pitchFamily="18" charset="0"/>
              </a:rPr>
              <a:t>Evapotranspiration:</a:t>
            </a:r>
            <a:r>
              <a:rPr lang="en-US" sz="2100" dirty="0">
                <a:latin typeface="Times New Roman" panose="02020603050405020304" pitchFamily="18" charset="0"/>
                <a:cs typeface="Times New Roman" panose="02020603050405020304" pitchFamily="18" charset="0"/>
              </a:rPr>
              <a:t> Water lost to the atmosphere through evaporation from surfaces and transpiration from plants.</a:t>
            </a:r>
          </a:p>
          <a:p>
            <a:pPr algn="just"/>
            <a:r>
              <a:rPr lang="en-US" sz="2100" b="1" dirty="0">
                <a:latin typeface="Times New Roman" panose="02020603050405020304" pitchFamily="18" charset="0"/>
                <a:cs typeface="Times New Roman" panose="02020603050405020304" pitchFamily="18" charset="0"/>
              </a:rPr>
              <a:t>Runoff:</a:t>
            </a:r>
            <a:r>
              <a:rPr lang="en-US" sz="2100" dirty="0">
                <a:latin typeface="Times New Roman" panose="02020603050405020304" pitchFamily="18" charset="0"/>
                <a:cs typeface="Times New Roman" panose="02020603050405020304" pitchFamily="18" charset="0"/>
              </a:rPr>
              <a:t> Water that flows over the land surface into rivers and streams.</a:t>
            </a:r>
          </a:p>
          <a:p>
            <a:pPr algn="just"/>
            <a:r>
              <a:rPr lang="en-US" sz="2100" b="1" dirty="0">
                <a:latin typeface="Times New Roman" panose="02020603050405020304" pitchFamily="18" charset="0"/>
                <a:cs typeface="Times New Roman" panose="02020603050405020304" pitchFamily="18" charset="0"/>
              </a:rPr>
              <a:t>Groundwater Flow:</a:t>
            </a:r>
            <a:r>
              <a:rPr lang="en-US" sz="2100" dirty="0">
                <a:latin typeface="Times New Roman" panose="02020603050405020304" pitchFamily="18" charset="0"/>
                <a:cs typeface="Times New Roman" panose="02020603050405020304" pitchFamily="18" charset="0"/>
              </a:rPr>
              <a:t> Water that percolates into the ground and flows beneath the surface.</a:t>
            </a:r>
          </a:p>
          <a:p>
            <a:pPr algn="just"/>
            <a:r>
              <a:rPr lang="en-US" sz="2100" b="1" dirty="0">
                <a:latin typeface="Times New Roman" panose="02020603050405020304" pitchFamily="18" charset="0"/>
                <a:cs typeface="Times New Roman" panose="02020603050405020304" pitchFamily="18" charset="0"/>
              </a:rPr>
              <a:t>Streamflow:</a:t>
            </a:r>
            <a:r>
              <a:rPr lang="en-US" sz="2100" dirty="0">
                <a:latin typeface="Times New Roman" panose="02020603050405020304" pitchFamily="18" charset="0"/>
                <a:cs typeface="Times New Roman" panose="02020603050405020304" pitchFamily="18" charset="0"/>
              </a:rPr>
              <a:t> The flow of water in rivers and streams.</a:t>
            </a:r>
          </a:p>
          <a:p>
            <a:pPr algn="just"/>
            <a:r>
              <a:rPr lang="en-US" sz="2100" b="1" dirty="0">
                <a:latin typeface="Times New Roman" panose="02020603050405020304" pitchFamily="18" charset="0"/>
                <a:cs typeface="Times New Roman" panose="02020603050405020304" pitchFamily="18" charset="0"/>
              </a:rPr>
              <a:t>Sediment Transport:</a:t>
            </a:r>
            <a:r>
              <a:rPr lang="en-US" sz="2100" dirty="0">
                <a:latin typeface="Times New Roman" panose="02020603050405020304" pitchFamily="18" charset="0"/>
                <a:cs typeface="Times New Roman" panose="02020603050405020304" pitchFamily="18" charset="0"/>
              </a:rPr>
              <a:t> The movement of sediment (soil particles, etc.) by water.</a:t>
            </a:r>
          </a:p>
          <a:p>
            <a:pPr algn="just"/>
            <a:endParaRPr lang="en-IN"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3538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9944" y="273235"/>
            <a:ext cx="9675628" cy="1280890"/>
          </a:xfrm>
        </p:spPr>
        <p:txBody>
          <a:bodyPr/>
          <a:lstStyle/>
          <a:p>
            <a:pPr algn="just"/>
            <a:r>
              <a:rPr lang="en-US" b="1" dirty="0">
                <a:latin typeface="Times New Roman" panose="02020603050405020304" pitchFamily="18" charset="0"/>
                <a:cs typeface="Times New Roman" panose="02020603050405020304" pitchFamily="18" charset="0"/>
              </a:rPr>
              <a:t>Relationship Between Anthropogenic Activities and River Basin Hydrology:</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25033" y="1920943"/>
            <a:ext cx="10579579" cy="4054549"/>
          </a:xfrm>
        </p:spPr>
        <p:txBody>
          <a:bodyPr>
            <a:noAutofit/>
          </a:bodyPr>
          <a:lstStyle/>
          <a:p>
            <a:pPr algn="just"/>
            <a:r>
              <a:rPr lang="en-US" sz="2400" dirty="0">
                <a:latin typeface="Times New Roman" panose="02020603050405020304" pitchFamily="18" charset="0"/>
                <a:cs typeface="Times New Roman" panose="02020603050405020304" pitchFamily="18" charset="0"/>
              </a:rPr>
              <a:t>Anthropogenic activities directly and indirectly affect nearly all aspects of river basin hydrology. For example:</a:t>
            </a:r>
          </a:p>
          <a:p>
            <a:pPr algn="just"/>
            <a:endParaRPr lang="en-US" sz="2400" dirty="0">
              <a:latin typeface="Times New Roman" panose="02020603050405020304" pitchFamily="18" charset="0"/>
              <a:cs typeface="Times New Roman" panose="02020603050405020304" pitchFamily="18" charset="0"/>
            </a:endParaRPr>
          </a:p>
          <a:p>
            <a:pPr lvl="1" algn="just"/>
            <a:r>
              <a:rPr lang="en-US" sz="2400" dirty="0">
                <a:latin typeface="Times New Roman" panose="02020603050405020304" pitchFamily="18" charset="0"/>
                <a:cs typeface="Times New Roman" panose="02020603050405020304" pitchFamily="18" charset="0"/>
              </a:rPr>
              <a:t>Deforestation increases runoff, which increases streamflow and sediment transport.</a:t>
            </a:r>
          </a:p>
          <a:p>
            <a:pPr lvl="1" algn="just"/>
            <a:r>
              <a:rPr lang="en-US" sz="2400" dirty="0">
                <a:latin typeface="Times New Roman" panose="02020603050405020304" pitchFamily="18" charset="0"/>
                <a:cs typeface="Times New Roman" panose="02020603050405020304" pitchFamily="18" charset="0"/>
              </a:rPr>
              <a:t>Urbanization increases runoff and reduces infiltration, leading to more frequent and severe floods.</a:t>
            </a:r>
          </a:p>
          <a:p>
            <a:pPr lvl="1" algn="just"/>
            <a:r>
              <a:rPr lang="en-US" sz="2400" dirty="0">
                <a:latin typeface="Times New Roman" panose="02020603050405020304" pitchFamily="18" charset="0"/>
                <a:cs typeface="Times New Roman" panose="02020603050405020304" pitchFamily="18" charset="0"/>
              </a:rPr>
              <a:t>Agriculture can reduce streamflow due to irrigation and pollute water with fertilizers.</a:t>
            </a:r>
          </a:p>
          <a:p>
            <a:pPr lvl="1" algn="just"/>
            <a:r>
              <a:rPr lang="en-US" sz="2400" dirty="0">
                <a:latin typeface="Times New Roman" panose="02020603050405020304" pitchFamily="18" charset="0"/>
                <a:cs typeface="Times New Roman" panose="02020603050405020304" pitchFamily="18" charset="0"/>
              </a:rPr>
              <a:t>Climate change can alter precipitation patterns, leading to droughts or floods.</a:t>
            </a:r>
          </a:p>
          <a:p>
            <a:pPr algn="just"/>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5230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524" y="2069805"/>
            <a:ext cx="11079125" cy="3777622"/>
          </a:xfrm>
        </p:spPr>
        <p:txBody>
          <a:bodyPr>
            <a:noAutofit/>
          </a:bodyPr>
          <a:lstStyle/>
          <a:p>
            <a:r>
              <a:rPr lang="en-US" sz="2400" dirty="0"/>
              <a:t>The study of this relationship is crucial for:</a:t>
            </a:r>
          </a:p>
          <a:p>
            <a:pPr lvl="1"/>
            <a:r>
              <a:rPr lang="en-US" sz="2400" b="1" dirty="0"/>
              <a:t>Water Resource Management:</a:t>
            </a:r>
            <a:r>
              <a:rPr lang="en-US" sz="2400" dirty="0"/>
              <a:t> Ensuring sustainable water supplies for human use and ecological health.</a:t>
            </a:r>
          </a:p>
          <a:p>
            <a:pPr lvl="1"/>
            <a:r>
              <a:rPr lang="en-US" sz="2400" b="1" dirty="0"/>
              <a:t>Flood Control:</a:t>
            </a:r>
            <a:r>
              <a:rPr lang="en-US" sz="2400" dirty="0"/>
              <a:t> Reducing the risk of flooding through better land management and infrastructure.</a:t>
            </a:r>
          </a:p>
          <a:p>
            <a:pPr lvl="1"/>
            <a:r>
              <a:rPr lang="en-US" sz="2400" b="1" dirty="0"/>
              <a:t>Water Quality Protection:</a:t>
            </a:r>
            <a:r>
              <a:rPr lang="en-US" sz="2400" dirty="0"/>
              <a:t> Preventing pollution of rivers and streams.</a:t>
            </a:r>
          </a:p>
          <a:p>
            <a:pPr lvl="1"/>
            <a:r>
              <a:rPr lang="en-US" sz="2400" b="1" dirty="0"/>
              <a:t>Ecosystem Conservation:</a:t>
            </a:r>
            <a:r>
              <a:rPr lang="en-US" sz="2400" dirty="0"/>
              <a:t> Protecting aquatic habitats and biodiversity.</a:t>
            </a:r>
          </a:p>
          <a:p>
            <a:pPr lvl="1"/>
            <a:r>
              <a:rPr lang="en-US" sz="2400" b="1" dirty="0"/>
              <a:t>Climate Change Adaptation:</a:t>
            </a:r>
            <a:r>
              <a:rPr lang="en-US" sz="2400" dirty="0"/>
              <a:t> Developing strategies to cope with the impacts of climate change on water resources.</a:t>
            </a:r>
          </a:p>
          <a:p>
            <a:endParaRPr lang="en-IN" sz="2400" dirty="0"/>
          </a:p>
        </p:txBody>
      </p:sp>
      <p:sp>
        <p:nvSpPr>
          <p:cNvPr id="4" name="Title 1"/>
          <p:cNvSpPr>
            <a:spLocks noGrp="1"/>
          </p:cNvSpPr>
          <p:nvPr>
            <p:ph type="title"/>
          </p:nvPr>
        </p:nvSpPr>
        <p:spPr>
          <a:xfrm>
            <a:off x="2061295" y="273235"/>
            <a:ext cx="8911687" cy="1280890"/>
          </a:xfrm>
        </p:spPr>
        <p:txBody>
          <a:bodyPr/>
          <a:lstStyle/>
          <a:p>
            <a:pPr algn="just"/>
            <a:r>
              <a:rPr lang="en-US" b="1" dirty="0">
                <a:latin typeface="Times New Roman" panose="02020603050405020304" pitchFamily="18" charset="0"/>
                <a:cs typeface="Times New Roman" panose="02020603050405020304" pitchFamily="18" charset="0"/>
              </a:rPr>
              <a:t>Relationship Between Anthropogenic Activities and River Basin Hydrology: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5345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9343" y="379561"/>
            <a:ext cx="4233177" cy="1280890"/>
          </a:xfrm>
        </p:spPr>
        <p:txBody>
          <a:bodyPr/>
          <a:lstStyle/>
          <a:p>
            <a:r>
              <a:rPr lang="en-IN" b="1" dirty="0">
                <a:latin typeface="Times New Roman" panose="02020603050405020304" pitchFamily="18" charset="0"/>
                <a:cs typeface="Times New Roman" panose="02020603050405020304" pitchFamily="18" charset="0"/>
              </a:rPr>
              <a:t>Human Impacts </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71870" y="1371593"/>
            <a:ext cx="10632742" cy="4337603"/>
          </a:xfrm>
        </p:spPr>
        <p:txBody>
          <a:bodyPr>
            <a:noAutofit/>
          </a:bodyPr>
          <a:lstStyle/>
          <a:p>
            <a:pPr algn="just"/>
            <a:r>
              <a:rPr lang="en-US" sz="2000" b="1" dirty="0">
                <a:latin typeface="Times New Roman" panose="02020603050405020304" pitchFamily="18" charset="0"/>
                <a:cs typeface="Times New Roman" panose="02020603050405020304" pitchFamily="18" charset="0"/>
              </a:rPr>
              <a:t>Land Use Change:</a:t>
            </a:r>
            <a:endParaRPr lang="en-US" sz="2000" dirty="0">
              <a:latin typeface="Times New Roman" panose="02020603050405020304" pitchFamily="18" charset="0"/>
              <a:cs typeface="Times New Roman" panose="02020603050405020304" pitchFamily="18" charset="0"/>
            </a:endParaRPr>
          </a:p>
          <a:p>
            <a:pPr algn="just"/>
            <a:r>
              <a:rPr lang="en-US" sz="2000" b="1" dirty="0">
                <a:latin typeface="Times New Roman" panose="02020603050405020304" pitchFamily="18" charset="0"/>
                <a:cs typeface="Times New Roman" panose="02020603050405020304" pitchFamily="18" charset="0"/>
              </a:rPr>
              <a:t>Deforestation:</a:t>
            </a:r>
            <a:endParaRPr lang="en-US" sz="2000" dirty="0">
              <a:latin typeface="Times New Roman" panose="02020603050405020304" pitchFamily="18" charset="0"/>
              <a:cs typeface="Times New Roman" panose="02020603050405020304" pitchFamily="18" charset="0"/>
            </a:endParaRPr>
          </a:p>
          <a:p>
            <a:pPr lvl="1" algn="just"/>
            <a:r>
              <a:rPr lang="en-US" sz="2000" i="1" dirty="0">
                <a:latin typeface="Times New Roman" panose="02020603050405020304" pitchFamily="18" charset="0"/>
                <a:cs typeface="Times New Roman" panose="02020603050405020304" pitchFamily="18" charset="0"/>
              </a:rPr>
              <a:t>Impact:</a:t>
            </a:r>
            <a:r>
              <a:rPr lang="en-US" sz="2000" dirty="0">
                <a:latin typeface="Times New Roman" panose="02020603050405020304" pitchFamily="18" charset="0"/>
                <a:cs typeface="Times New Roman" panose="02020603050405020304" pitchFamily="18" charset="0"/>
              </a:rPr>
              <a:t> Reduced interception of rainfall, leading to increased surface runoff. Higher peak flows during storms, increased erosion, and sedimentation in rivers. Reduced </a:t>
            </a:r>
            <a:r>
              <a:rPr lang="en-US" sz="2000" dirty="0" err="1">
                <a:latin typeface="Times New Roman" panose="02020603050405020304" pitchFamily="18" charset="0"/>
                <a:cs typeface="Times New Roman" panose="02020603050405020304" pitchFamily="18" charset="0"/>
              </a:rPr>
              <a:t>baseflow</a:t>
            </a:r>
            <a:r>
              <a:rPr lang="en-US" sz="2000" dirty="0">
                <a:latin typeface="Times New Roman" panose="02020603050405020304" pitchFamily="18" charset="0"/>
                <a:cs typeface="Times New Roman" panose="02020603050405020304" pitchFamily="18" charset="0"/>
              </a:rPr>
              <a:t> during dry periods due to less infiltration. Can cause drier soils which leads to increased temperature of land.</a:t>
            </a:r>
          </a:p>
          <a:p>
            <a:pPr lvl="1" algn="just"/>
            <a:r>
              <a:rPr lang="en-US" sz="2000" i="1" dirty="0">
                <a:latin typeface="Times New Roman" panose="02020603050405020304" pitchFamily="18" charset="0"/>
                <a:cs typeface="Times New Roman" panose="02020603050405020304" pitchFamily="18" charset="0"/>
              </a:rPr>
              <a:t>Anomaly:</a:t>
            </a:r>
            <a:r>
              <a:rPr lang="en-US" sz="2000" dirty="0">
                <a:latin typeface="Times New Roman" panose="02020603050405020304" pitchFamily="18" charset="0"/>
                <a:cs typeface="Times New Roman" panose="02020603050405020304" pitchFamily="18" charset="0"/>
              </a:rPr>
              <a:t> Flashier hydrographs (rapid rise and fall in streamflow), increased sediment load, lower dry-season flows.</a:t>
            </a:r>
          </a:p>
          <a:p>
            <a:pPr algn="just"/>
            <a:r>
              <a:rPr lang="en-US" sz="2000" b="1" dirty="0">
                <a:latin typeface="Times New Roman" panose="02020603050405020304" pitchFamily="18" charset="0"/>
                <a:cs typeface="Times New Roman" panose="02020603050405020304" pitchFamily="18" charset="0"/>
              </a:rPr>
              <a:t>Agriculture:</a:t>
            </a:r>
            <a:endParaRPr lang="en-US" sz="2000" dirty="0">
              <a:latin typeface="Times New Roman" panose="02020603050405020304" pitchFamily="18" charset="0"/>
              <a:cs typeface="Times New Roman" panose="02020603050405020304" pitchFamily="18" charset="0"/>
            </a:endParaRPr>
          </a:p>
          <a:p>
            <a:pPr lvl="1" algn="just"/>
            <a:r>
              <a:rPr lang="en-US" sz="2000" i="1" dirty="0">
                <a:latin typeface="Times New Roman" panose="02020603050405020304" pitchFamily="18" charset="0"/>
                <a:cs typeface="Times New Roman" panose="02020603050405020304" pitchFamily="18" charset="0"/>
              </a:rPr>
              <a:t>Impact:</a:t>
            </a:r>
            <a:r>
              <a:rPr lang="en-US" sz="2000" dirty="0">
                <a:latin typeface="Times New Roman" panose="02020603050405020304" pitchFamily="18" charset="0"/>
                <a:cs typeface="Times New Roman" panose="02020603050405020304" pitchFamily="18" charset="0"/>
              </a:rPr>
              <a:t> Compaction of soil reduces infiltration. Irrigation diverts water from rivers, reducing downstream flow. Fertilizer and pesticide runoff pollutes water, leading to eutrophication and impacting aquatic ecosystems. Soil erosion from agricultural lands contributes to sedimentation and turbidity. Can lead to the drying out of rivers.</a:t>
            </a:r>
          </a:p>
          <a:p>
            <a:pPr lvl="1" algn="just"/>
            <a:r>
              <a:rPr lang="en-US" sz="2000" i="1" dirty="0">
                <a:latin typeface="Times New Roman" panose="02020603050405020304" pitchFamily="18" charset="0"/>
                <a:cs typeface="Times New Roman" panose="02020603050405020304" pitchFamily="18" charset="0"/>
              </a:rPr>
              <a:t>Anomaly:</a:t>
            </a:r>
            <a:r>
              <a:rPr lang="en-US" sz="2000" dirty="0">
                <a:latin typeface="Times New Roman" panose="02020603050405020304" pitchFamily="18" charset="0"/>
                <a:cs typeface="Times New Roman" panose="02020603050405020304" pitchFamily="18" charset="0"/>
              </a:rPr>
              <a:t> Reduced streamflow, altered water quality (increased nutrients, pesticides), increased sediment load, reduced dissolved oxygen.</a:t>
            </a:r>
          </a:p>
          <a:p>
            <a:pPr algn="just"/>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9386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latin typeface="Times New Roman" panose="02020603050405020304" pitchFamily="18" charset="0"/>
                <a:cs typeface="Times New Roman" panose="02020603050405020304" pitchFamily="18" charset="0"/>
              </a:rPr>
              <a:t>Urbanization:</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350335" y="2133600"/>
            <a:ext cx="10154277" cy="3777622"/>
          </a:xfrm>
        </p:spPr>
        <p:txBody>
          <a:bodyPr>
            <a:noAutofit/>
          </a:bodyPr>
          <a:lstStyle/>
          <a:p>
            <a:pPr algn="just"/>
            <a:r>
              <a:rPr lang="en-US" sz="2800" b="1" i="1" dirty="0">
                <a:latin typeface="Times New Roman" panose="02020603050405020304" pitchFamily="18" charset="0"/>
                <a:cs typeface="Times New Roman" panose="02020603050405020304" pitchFamily="18" charset="0"/>
              </a:rPr>
              <a:t>Impact:</a:t>
            </a:r>
            <a:r>
              <a:rPr lang="en-US" sz="2800" dirty="0">
                <a:latin typeface="Times New Roman" panose="02020603050405020304" pitchFamily="18" charset="0"/>
                <a:cs typeface="Times New Roman" panose="02020603050405020304" pitchFamily="18" charset="0"/>
              </a:rPr>
              <a:t> Increased impervious surfaces (roads, buildings) dramatically increase runoff. Shorter lag times between rainfall and peak flow, leading to flash floods. Wastewater discharge pollutes rivers. Altered drainage patterns. The Heat Island effect leads to increased local temperatures.</a:t>
            </a:r>
          </a:p>
          <a:p>
            <a:pPr algn="just"/>
            <a:r>
              <a:rPr lang="en-US" sz="2800" b="1" i="1" dirty="0">
                <a:latin typeface="Times New Roman" panose="02020603050405020304" pitchFamily="18" charset="0"/>
                <a:cs typeface="Times New Roman" panose="02020603050405020304" pitchFamily="18" charset="0"/>
              </a:rPr>
              <a:t>Anomaly:</a:t>
            </a:r>
            <a:r>
              <a:rPr lang="en-US" sz="2800" dirty="0">
                <a:latin typeface="Times New Roman" panose="02020603050405020304" pitchFamily="18" charset="0"/>
                <a:cs typeface="Times New Roman" panose="02020603050405020304" pitchFamily="18" charset="0"/>
              </a:rPr>
              <a:t> Increased flood frequency and magnitude, reduced </a:t>
            </a:r>
            <a:r>
              <a:rPr lang="en-US" sz="2800" dirty="0" err="1">
                <a:latin typeface="Times New Roman" panose="02020603050405020304" pitchFamily="18" charset="0"/>
                <a:cs typeface="Times New Roman" panose="02020603050405020304" pitchFamily="18" charset="0"/>
              </a:rPr>
              <a:t>baseflow</a:t>
            </a:r>
            <a:r>
              <a:rPr lang="en-US" sz="2800" dirty="0">
                <a:latin typeface="Times New Roman" panose="02020603050405020304" pitchFamily="18" charset="0"/>
                <a:cs typeface="Times New Roman" panose="02020603050405020304" pitchFamily="18" charset="0"/>
              </a:rPr>
              <a:t>, altered water quality (increased pollutants), higher water temperatures.</a:t>
            </a:r>
          </a:p>
          <a:p>
            <a:pPr algn="just"/>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0159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6235" y="390192"/>
            <a:ext cx="8911687" cy="1280890"/>
          </a:xfrm>
        </p:spPr>
        <p:txBody>
          <a:bodyPr/>
          <a:lstStyle/>
          <a:p>
            <a:r>
              <a:rPr lang="en-IN" b="1" dirty="0">
                <a:latin typeface="Times New Roman" panose="02020603050405020304" pitchFamily="18" charset="0"/>
                <a:cs typeface="Times New Roman" panose="02020603050405020304" pitchFamily="18" charset="0"/>
              </a:rPr>
              <a:t>Water Management:</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56930" y="1350335"/>
            <a:ext cx="10547682" cy="5603358"/>
          </a:xfrm>
        </p:spPr>
        <p:txBody>
          <a:bodyPr>
            <a:normAutofit/>
          </a:bodyPr>
          <a:lstStyle/>
          <a:p>
            <a:pPr algn="just"/>
            <a:r>
              <a:rPr lang="en-US" sz="2000" b="1" dirty="0">
                <a:latin typeface="Times New Roman" panose="02020603050405020304" pitchFamily="18" charset="0"/>
                <a:cs typeface="Times New Roman" panose="02020603050405020304" pitchFamily="18" charset="0"/>
              </a:rPr>
              <a:t>Dam Construction and Reservoirs:</a:t>
            </a:r>
            <a:endParaRPr lang="en-US" sz="2000" dirty="0">
              <a:latin typeface="Times New Roman" panose="02020603050405020304" pitchFamily="18" charset="0"/>
              <a:cs typeface="Times New Roman" panose="02020603050405020304" pitchFamily="18" charset="0"/>
            </a:endParaRPr>
          </a:p>
          <a:p>
            <a:pPr lvl="1" algn="just"/>
            <a:r>
              <a:rPr lang="en-US" sz="2000" i="1" dirty="0">
                <a:latin typeface="Times New Roman" panose="02020603050405020304" pitchFamily="18" charset="0"/>
                <a:cs typeface="Times New Roman" panose="02020603050405020304" pitchFamily="18" charset="0"/>
              </a:rPr>
              <a:t>Impact:</a:t>
            </a:r>
            <a:r>
              <a:rPr lang="en-US" sz="2000" dirty="0">
                <a:latin typeface="Times New Roman" panose="02020603050405020304" pitchFamily="18" charset="0"/>
                <a:cs typeface="Times New Roman" panose="02020603050405020304" pitchFamily="18" charset="0"/>
              </a:rPr>
              <a:t> Altered flow regimes (reduced peak flows, increased base flows downstream of the dam), blocked sediment transport, altered water temperature, changed fish migration patterns, increased evaporation losses. Disrupting the natural flood cycle can negatively affect floodplain ecosystems.</a:t>
            </a:r>
          </a:p>
          <a:p>
            <a:pPr lvl="1" algn="just"/>
            <a:r>
              <a:rPr lang="en-US" sz="2000" i="1" dirty="0">
                <a:latin typeface="Times New Roman" panose="02020603050405020304" pitchFamily="18" charset="0"/>
                <a:cs typeface="Times New Roman" panose="02020603050405020304" pitchFamily="18" charset="0"/>
              </a:rPr>
              <a:t>Anomaly:</a:t>
            </a:r>
            <a:r>
              <a:rPr lang="en-US" sz="2000" dirty="0">
                <a:latin typeface="Times New Roman" panose="02020603050405020304" pitchFamily="18" charset="0"/>
                <a:cs typeface="Times New Roman" panose="02020603050405020304" pitchFamily="18" charset="0"/>
              </a:rPr>
              <a:t> More stable but less natural streamflow, altered sediment distribution, changes in water temperature and nutrient levels, disrupted ecological processes. Reservoir induced seismicity.</a:t>
            </a:r>
          </a:p>
          <a:p>
            <a:pPr algn="just"/>
            <a:r>
              <a:rPr lang="en-US" sz="2000" b="1" dirty="0">
                <a:latin typeface="Times New Roman" panose="02020603050405020304" pitchFamily="18" charset="0"/>
                <a:cs typeface="Times New Roman" panose="02020603050405020304" pitchFamily="18" charset="0"/>
              </a:rPr>
              <a:t>Water Diversion and Abstraction:</a:t>
            </a:r>
            <a:endParaRPr lang="en-US" sz="2000" dirty="0">
              <a:latin typeface="Times New Roman" panose="02020603050405020304" pitchFamily="18" charset="0"/>
              <a:cs typeface="Times New Roman" panose="02020603050405020304" pitchFamily="18" charset="0"/>
            </a:endParaRPr>
          </a:p>
          <a:p>
            <a:pPr lvl="1" algn="just"/>
            <a:r>
              <a:rPr lang="en-US" sz="2000" i="1" dirty="0">
                <a:latin typeface="Times New Roman" panose="02020603050405020304" pitchFamily="18" charset="0"/>
                <a:cs typeface="Times New Roman" panose="02020603050405020304" pitchFamily="18" charset="0"/>
              </a:rPr>
              <a:t>Impact:</a:t>
            </a:r>
            <a:r>
              <a:rPr lang="en-US" sz="2000" dirty="0">
                <a:latin typeface="Times New Roman" panose="02020603050405020304" pitchFamily="18" charset="0"/>
                <a:cs typeface="Times New Roman" panose="02020603050405020304" pitchFamily="18" charset="0"/>
              </a:rPr>
              <a:t> Reduced downstream flow, increased salinity in coastal areas, loss of habitat for aquatic species, groundwater depletion (if abstraction exceeds recharge). Can lead to the complete drying up of rivers.</a:t>
            </a:r>
          </a:p>
          <a:p>
            <a:pPr lvl="1" algn="just"/>
            <a:r>
              <a:rPr lang="en-US" sz="2000" i="1" dirty="0">
                <a:latin typeface="Times New Roman" panose="02020603050405020304" pitchFamily="18" charset="0"/>
                <a:cs typeface="Times New Roman" panose="02020603050405020304" pitchFamily="18" charset="0"/>
              </a:rPr>
              <a:t>Anomaly:</a:t>
            </a:r>
            <a:r>
              <a:rPr lang="en-US" sz="2000" dirty="0">
                <a:latin typeface="Times New Roman" panose="02020603050405020304" pitchFamily="18" charset="0"/>
                <a:cs typeface="Times New Roman" panose="02020603050405020304" pitchFamily="18" charset="0"/>
              </a:rPr>
              <a:t> Lower streamflow, saltwater intrusion, reduced groundwater levels, altered ecological conditions.</a:t>
            </a:r>
          </a:p>
          <a:p>
            <a:pPr algn="just"/>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0340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2440" y="624110"/>
            <a:ext cx="8911687" cy="1280890"/>
          </a:xfrm>
        </p:spPr>
        <p:txBody>
          <a:bodyPr/>
          <a:lstStyle/>
          <a:p>
            <a:r>
              <a:rPr lang="en-IN" b="1" dirty="0">
                <a:latin typeface="Times New Roman" panose="02020603050405020304" pitchFamily="18" charset="0"/>
                <a:cs typeface="Times New Roman" panose="02020603050405020304" pitchFamily="18" charset="0"/>
              </a:rPr>
              <a:t>Industrial Activities:</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89098" y="2133600"/>
            <a:ext cx="11015514" cy="3777622"/>
          </a:xfrm>
        </p:spPr>
        <p:txBody>
          <a:bodyPr>
            <a:normAutofit/>
          </a:bodyPr>
          <a:lstStyle/>
          <a:p>
            <a:pPr algn="just"/>
            <a:r>
              <a:rPr lang="en-US" sz="2800" i="1" dirty="0">
                <a:latin typeface="Times New Roman" panose="02020603050405020304" pitchFamily="18" charset="0"/>
                <a:cs typeface="Times New Roman" panose="02020603050405020304" pitchFamily="18" charset="0"/>
              </a:rPr>
              <a:t>Impact:</a:t>
            </a:r>
            <a:r>
              <a:rPr lang="en-US" sz="2800" dirty="0">
                <a:latin typeface="Times New Roman" panose="02020603050405020304" pitchFamily="18" charset="0"/>
                <a:cs typeface="Times New Roman" panose="02020603050405020304" pitchFamily="18" charset="0"/>
              </a:rPr>
              <a:t> Discharge of pollutants (heavy metals, chemicals, thermal pollution) can severely degrade water quality, harming aquatic life and making water unsuitable for human use.</a:t>
            </a:r>
          </a:p>
          <a:p>
            <a:pPr algn="just"/>
            <a:r>
              <a:rPr lang="en-US" sz="2800" i="1" dirty="0">
                <a:latin typeface="Times New Roman" panose="02020603050405020304" pitchFamily="18" charset="0"/>
                <a:cs typeface="Times New Roman" panose="02020603050405020304" pitchFamily="18" charset="0"/>
              </a:rPr>
              <a:t>Anomaly:</a:t>
            </a:r>
            <a:r>
              <a:rPr lang="en-US" sz="2800" dirty="0">
                <a:latin typeface="Times New Roman" panose="02020603050405020304" pitchFamily="18" charset="0"/>
                <a:cs typeface="Times New Roman" panose="02020603050405020304" pitchFamily="18" charset="0"/>
              </a:rPr>
              <a:t> Elevated levels of pollutants in water and sediments, reduced biodiversity, altered pH, increased water temperature.</a:t>
            </a:r>
          </a:p>
          <a:p>
            <a:pPr algn="just"/>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0998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6236" y="645375"/>
            <a:ext cx="3201819" cy="1280890"/>
          </a:xfrm>
        </p:spPr>
        <p:txBody>
          <a:bodyPr/>
          <a:lstStyle/>
          <a:p>
            <a:r>
              <a:rPr lang="en-IN" b="1" dirty="0">
                <a:latin typeface="Times New Roman" panose="02020603050405020304" pitchFamily="18" charset="0"/>
                <a:cs typeface="Times New Roman" panose="02020603050405020304" pitchFamily="18" charset="0"/>
              </a:rPr>
              <a:t>Mining:</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350335" y="2133600"/>
            <a:ext cx="10154277" cy="3777622"/>
          </a:xfrm>
        </p:spPr>
        <p:txBody>
          <a:bodyPr>
            <a:normAutofit/>
          </a:bodyPr>
          <a:lstStyle/>
          <a:p>
            <a:pPr algn="just"/>
            <a:r>
              <a:rPr lang="en-IN" sz="3200" i="1" dirty="0">
                <a:latin typeface="Times New Roman" panose="02020603050405020304" pitchFamily="18" charset="0"/>
                <a:cs typeface="Times New Roman" panose="02020603050405020304" pitchFamily="18" charset="0"/>
              </a:rPr>
              <a:t>Impact:</a:t>
            </a:r>
            <a:r>
              <a:rPr lang="en-IN" sz="3200" dirty="0">
                <a:latin typeface="Times New Roman" panose="02020603050405020304" pitchFamily="18" charset="0"/>
                <a:cs typeface="Times New Roman" panose="02020603050405020304" pitchFamily="18" charset="0"/>
              </a:rPr>
              <a:t> Acid mine drainage (AMD) releases sulphuric acid and heavy metals into waterways, devastating aquatic ecosystems. Increased sediment load due to erosion from mining sites.</a:t>
            </a:r>
          </a:p>
          <a:p>
            <a:pPr algn="just"/>
            <a:endParaRPr lang="en-IN" sz="3200" dirty="0">
              <a:latin typeface="Times New Roman" panose="02020603050405020304" pitchFamily="18" charset="0"/>
              <a:cs typeface="Times New Roman" panose="02020603050405020304" pitchFamily="18" charset="0"/>
            </a:endParaRPr>
          </a:p>
          <a:p>
            <a:pPr algn="just"/>
            <a:r>
              <a:rPr lang="en-IN" sz="3200" i="1" dirty="0">
                <a:latin typeface="Times New Roman" panose="02020603050405020304" pitchFamily="18" charset="0"/>
                <a:cs typeface="Times New Roman" panose="02020603050405020304" pitchFamily="18" charset="0"/>
              </a:rPr>
              <a:t>Anomaly:</a:t>
            </a:r>
            <a:r>
              <a:rPr lang="en-IN" sz="3200" dirty="0">
                <a:latin typeface="Times New Roman" panose="02020603050405020304" pitchFamily="18" charset="0"/>
                <a:cs typeface="Times New Roman" panose="02020603050405020304" pitchFamily="18" charset="0"/>
              </a:rPr>
              <a:t> Extremely acidic water, high concentrations of heavy metals, loss of aquatic life, altered sediment load.</a:t>
            </a:r>
          </a:p>
          <a:p>
            <a:pPr algn="just"/>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315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9313" y="624110"/>
            <a:ext cx="9835300" cy="1280890"/>
          </a:xfrm>
        </p:spPr>
        <p:txBody>
          <a:bodyPr>
            <a:normAutofit fontScale="90000"/>
          </a:bodyPr>
          <a:lstStyle/>
          <a:p>
            <a:r>
              <a:rPr lang="en-IN" b="1" dirty="0"/>
              <a:t>Climate Change (Anthropogenic Driven):</a:t>
            </a:r>
            <a:br>
              <a:rPr lang="en-IN" dirty="0"/>
            </a:br>
            <a:br>
              <a:rPr lang="en-IN" dirty="0"/>
            </a:br>
            <a:endParaRPr lang="en-IN" dirty="0"/>
          </a:p>
        </p:txBody>
      </p:sp>
      <p:sp>
        <p:nvSpPr>
          <p:cNvPr id="3" name="Content Placeholder 2"/>
          <p:cNvSpPr>
            <a:spLocks noGrp="1"/>
          </p:cNvSpPr>
          <p:nvPr>
            <p:ph idx="1"/>
          </p:nvPr>
        </p:nvSpPr>
        <p:spPr>
          <a:xfrm>
            <a:off x="691116" y="2133600"/>
            <a:ext cx="10813496" cy="3777622"/>
          </a:xfrm>
        </p:spPr>
        <p:txBody>
          <a:bodyPr>
            <a:normAutofit/>
          </a:bodyPr>
          <a:lstStyle/>
          <a:p>
            <a:pPr algn="just"/>
            <a:r>
              <a:rPr lang="en-US" sz="2800" i="1">
                <a:latin typeface="Times New Roman" panose="02020603050405020304" pitchFamily="18" charset="0"/>
                <a:cs typeface="Times New Roman" panose="02020603050405020304" pitchFamily="18" charset="0"/>
              </a:rPr>
              <a:t>Impact:</a:t>
            </a:r>
            <a:r>
              <a:rPr lang="en-US" sz="2800">
                <a:latin typeface="Times New Roman" panose="02020603050405020304" pitchFamily="18" charset="0"/>
                <a:cs typeface="Times New Roman" panose="02020603050405020304" pitchFamily="18" charset="0"/>
              </a:rPr>
              <a:t> Altered precipitation patterns (increased droughts in some areas, increased floods in others), increased frequency and intensity of extreme weather events, melting glaciers and snowpack affecting streamflow, sea-level rise causing saltwater intrusion in coastal areas, increased water temperatures.</a:t>
            </a:r>
          </a:p>
          <a:p>
            <a:pPr algn="just"/>
            <a:r>
              <a:rPr lang="en-US" sz="2800" i="1" dirty="0">
                <a:latin typeface="Times New Roman" panose="02020603050405020304" pitchFamily="18" charset="0"/>
                <a:cs typeface="Times New Roman" panose="02020603050405020304" pitchFamily="18" charset="0"/>
              </a:rPr>
              <a:t>Anomaly:</a:t>
            </a:r>
            <a:r>
              <a:rPr lang="en-US" sz="2800" dirty="0">
                <a:latin typeface="Times New Roman" panose="02020603050405020304" pitchFamily="18" charset="0"/>
                <a:cs typeface="Times New Roman" panose="02020603050405020304" pitchFamily="18" charset="0"/>
              </a:rPr>
              <a:t> More frequent and severe droughts and floods, altered streamflow timing, reduced water availability, saltwater intrusion, increased water temperatures.</a:t>
            </a:r>
          </a:p>
          <a:p>
            <a:pPr algn="just"/>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9207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latin typeface="Times New Roman" panose="02020603050405020304" pitchFamily="18" charset="0"/>
                <a:cs typeface="Times New Roman" panose="02020603050405020304" pitchFamily="18" charset="0"/>
              </a:rPr>
              <a:t>Factors Causing Anomalies:</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3256" y="1743740"/>
            <a:ext cx="10441356" cy="4167482"/>
          </a:xfrm>
        </p:spPr>
        <p:txBody>
          <a:bodyPr>
            <a:normAutofit/>
          </a:bodyPr>
          <a:lstStyle/>
          <a:p>
            <a:pPr algn="just"/>
            <a:r>
              <a:rPr lang="en-US" sz="2400" b="1" dirty="0">
                <a:latin typeface="Times New Roman" panose="02020603050405020304" pitchFamily="18" charset="0"/>
                <a:cs typeface="Times New Roman" panose="02020603050405020304" pitchFamily="18" charset="0"/>
              </a:rPr>
              <a:t>Intensification of Land Use:</a:t>
            </a:r>
            <a:r>
              <a:rPr lang="en-US" sz="2400" dirty="0">
                <a:latin typeface="Times New Roman" panose="02020603050405020304" pitchFamily="18" charset="0"/>
                <a:cs typeface="Times New Roman" panose="02020603050405020304" pitchFamily="18" charset="0"/>
              </a:rPr>
              <a:t> As populations grow, there's increased pressure to convert natural landscapes into agricultural land, urban areas, or industrial zones. This leads to more drastic changes in hydrology.</a:t>
            </a:r>
          </a:p>
          <a:p>
            <a:pPr algn="just"/>
            <a:r>
              <a:rPr lang="en-US" sz="2400" b="1" dirty="0">
                <a:latin typeface="Times New Roman" panose="02020603050405020304" pitchFamily="18" charset="0"/>
                <a:cs typeface="Times New Roman" panose="02020603050405020304" pitchFamily="18" charset="0"/>
              </a:rPr>
              <a:t>Lack of Integrated Water Resource Management (IWRM):</a:t>
            </a:r>
            <a:r>
              <a:rPr lang="en-US" sz="2400" dirty="0">
                <a:latin typeface="Times New Roman" panose="02020603050405020304" pitchFamily="18" charset="0"/>
                <a:cs typeface="Times New Roman" panose="02020603050405020304" pitchFamily="18" charset="0"/>
              </a:rPr>
              <a:t> When water resources are managed in a fragmented way (e.g., focusing on a single sector like agriculture without considering the needs of other sectors or the environment), it can lead to unsustainable practices and hydrological anomalies.</a:t>
            </a:r>
          </a:p>
          <a:p>
            <a:pPr algn="just"/>
            <a:r>
              <a:rPr lang="en-US" sz="2400" b="1" dirty="0">
                <a:latin typeface="Times New Roman" panose="02020603050405020304" pitchFamily="18" charset="0"/>
                <a:cs typeface="Times New Roman" panose="02020603050405020304" pitchFamily="18" charset="0"/>
              </a:rPr>
              <a:t>Poorly Planned Infrastructure:</a:t>
            </a:r>
            <a:r>
              <a:rPr lang="en-US" sz="2400" dirty="0">
                <a:latin typeface="Times New Roman" panose="02020603050405020304" pitchFamily="18" charset="0"/>
                <a:cs typeface="Times New Roman" panose="02020603050405020304" pitchFamily="18" charset="0"/>
              </a:rPr>
              <a:t> Dams, canals, and other water infrastructure projects can have unintended consequences on river ecosystems and downstream water availability if they are not carefully planned and managed.</a:t>
            </a:r>
          </a:p>
          <a:p>
            <a:pPr algn="just"/>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0558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5815" y="613478"/>
            <a:ext cx="8911687" cy="1280890"/>
          </a:xfrm>
        </p:spPr>
        <p:txBody>
          <a:bodyPr/>
          <a:lstStyle/>
          <a:p>
            <a:r>
              <a:rPr lang="en-IN" b="1" dirty="0">
                <a:latin typeface="Times New Roman" panose="02020603050405020304" pitchFamily="18" charset="0"/>
                <a:cs typeface="Times New Roman" panose="02020603050405020304" pitchFamily="18" charset="0"/>
              </a:rPr>
              <a:t>Factors Causing Anomalies:</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18707" y="2133600"/>
            <a:ext cx="10685905" cy="3777622"/>
          </a:xfrm>
        </p:spPr>
        <p:txBody>
          <a:bodyPr>
            <a:noAutofit/>
          </a:bodyPr>
          <a:lstStyle/>
          <a:p>
            <a:pPr algn="just"/>
            <a:r>
              <a:rPr lang="en-US" sz="2400" b="1" dirty="0">
                <a:latin typeface="Times New Roman" panose="02020603050405020304" pitchFamily="18" charset="0"/>
                <a:cs typeface="Times New Roman" panose="02020603050405020304" pitchFamily="18" charset="0"/>
              </a:rPr>
              <a:t>Inadequate Pollution Control:</a:t>
            </a:r>
            <a:r>
              <a:rPr lang="en-US" sz="2400" dirty="0">
                <a:latin typeface="Times New Roman" panose="02020603050405020304" pitchFamily="18" charset="0"/>
                <a:cs typeface="Times New Roman" panose="02020603050405020304" pitchFamily="18" charset="0"/>
              </a:rPr>
              <a:t> Weak regulations and enforcement of pollution control measures allow industries and municipalities to discharge pollutants into waterways, leading to water quality degradation and ecological damage.</a:t>
            </a:r>
          </a:p>
          <a:p>
            <a:pPr algn="just"/>
            <a:r>
              <a:rPr lang="en-US" sz="2400" b="1" dirty="0">
                <a:latin typeface="Times New Roman" panose="02020603050405020304" pitchFamily="18" charset="0"/>
                <a:cs typeface="Times New Roman" panose="02020603050405020304" pitchFamily="18" charset="0"/>
              </a:rPr>
              <a:t>Deforestation and Reforestation Strategies:</a:t>
            </a:r>
            <a:r>
              <a:rPr lang="en-US" sz="2400" dirty="0">
                <a:latin typeface="Times New Roman" panose="02020603050405020304" pitchFamily="18" charset="0"/>
                <a:cs typeface="Times New Roman" panose="02020603050405020304" pitchFamily="18" charset="0"/>
              </a:rPr>
              <a:t> Improperly managed deforestation and reforestation strategies can change the albedo of a watershed, which changes the soil temperature and water characteristics in a given area.</a:t>
            </a:r>
          </a:p>
          <a:p>
            <a:pPr algn="just"/>
            <a:r>
              <a:rPr lang="en-US" sz="2400" b="1" dirty="0">
                <a:latin typeface="Times New Roman" panose="02020603050405020304" pitchFamily="18" charset="0"/>
                <a:cs typeface="Times New Roman" panose="02020603050405020304" pitchFamily="18" charset="0"/>
              </a:rPr>
              <a:t>Climate Change Feedback Loops:</a:t>
            </a:r>
            <a:r>
              <a:rPr lang="en-US" sz="2400" dirty="0">
                <a:latin typeface="Times New Roman" panose="02020603050405020304" pitchFamily="18" charset="0"/>
                <a:cs typeface="Times New Roman" panose="02020603050405020304" pitchFamily="18" charset="0"/>
              </a:rPr>
              <a:t> Hydrological anomalies can exacerbate climate change impacts. For example, deforestation reduces carbon sequestration and increases greenhouse gas emissions, further contributing to climate change and its effects on water resources.</a:t>
            </a:r>
          </a:p>
          <a:p>
            <a:pPr algn="just"/>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491554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44</TotalTime>
  <Words>1303</Words>
  <Application>Microsoft Office PowerPoint</Application>
  <PresentationFormat>Widescreen</PresentationFormat>
  <Paragraphs>70</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Century Gothic</vt:lpstr>
      <vt:lpstr>Times New Roman</vt:lpstr>
      <vt:lpstr>Wingdings 3</vt:lpstr>
      <vt:lpstr>Wisp</vt:lpstr>
      <vt:lpstr>Anthropogenic Activities and River Basin Hydrology </vt:lpstr>
      <vt:lpstr>Anthropogenic Activities:</vt:lpstr>
      <vt:lpstr>River Basin Hydrology: </vt:lpstr>
      <vt:lpstr>Relationship Between Anthropogenic Activities and River Basin Hydrology:</vt:lpstr>
      <vt:lpstr>Relationship Between Anthropogenic Activities and River Basin Hydrology:</vt:lpstr>
      <vt:lpstr>Human Impacts </vt:lpstr>
      <vt:lpstr>Urbanization:</vt:lpstr>
      <vt:lpstr>Water Management:</vt:lpstr>
      <vt:lpstr>Industrial Activities:</vt:lpstr>
      <vt:lpstr>Mining:</vt:lpstr>
      <vt:lpstr>Climate Change (Anthropogenic Driven):  </vt:lpstr>
      <vt:lpstr>Factors Causing Anomalies:</vt:lpstr>
      <vt:lpstr>Factors Causing Anomalies: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Anthropogenic Activities and River Basin Hydrology</dc:title>
  <dc:creator>Admin</dc:creator>
  <cp:lastModifiedBy>ADMIN</cp:lastModifiedBy>
  <cp:revision>3</cp:revision>
  <dcterms:created xsi:type="dcterms:W3CDTF">2025-03-10T06:37:35Z</dcterms:created>
  <dcterms:modified xsi:type="dcterms:W3CDTF">2025-03-22T06:26:23Z</dcterms:modified>
</cp:coreProperties>
</file>